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57" r:id="rId4"/>
    <p:sldId id="258" r:id="rId5"/>
    <p:sldId id="282" r:id="rId6"/>
    <p:sldId id="279" r:id="rId7"/>
    <p:sldId id="283" r:id="rId8"/>
    <p:sldId id="284" r:id="rId9"/>
    <p:sldId id="285" r:id="rId10"/>
    <p:sldId id="280" r:id="rId11"/>
    <p:sldId id="281" r:id="rId12"/>
    <p:sldId id="259" r:id="rId13"/>
    <p:sldId id="260" r:id="rId14"/>
    <p:sldId id="261" r:id="rId15"/>
    <p:sldId id="262" r:id="rId16"/>
    <p:sldId id="278" r:id="rId17"/>
    <p:sldId id="263" r:id="rId18"/>
    <p:sldId id="286" r:id="rId19"/>
    <p:sldId id="264" r:id="rId20"/>
    <p:sldId id="265" r:id="rId21"/>
    <p:sldId id="274" r:id="rId22"/>
    <p:sldId id="275" r:id="rId23"/>
    <p:sldId id="276" r:id="rId24"/>
    <p:sldId id="266" r:id="rId25"/>
    <p:sldId id="267" r:id="rId26"/>
    <p:sldId id="268" r:id="rId27"/>
    <p:sldId id="26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E448F2C-9EAA-4376-AC45-A330C4D9F8A0}" type="datetimeFigureOut">
              <a:rPr lang="en-US" smtClean="0"/>
              <a:pPr/>
              <a:t>5/16/2017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D10D6669-FE0E-4A8C-8A93-5D130640EA2A}" type="slidenum">
              <a:rPr lang="en-JM" smtClean="0"/>
              <a:pPr/>
              <a:t>‹#›</a:t>
            </a:fld>
            <a:endParaRPr lang="en-JM"/>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448F2C-9EAA-4376-AC45-A330C4D9F8A0}" type="datetimeFigureOut">
              <a:rPr lang="en-US" smtClean="0"/>
              <a:pPr/>
              <a:t>5/16/2017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448F2C-9EAA-4376-AC45-A330C4D9F8A0}" type="datetimeFigureOut">
              <a:rPr lang="en-US" smtClean="0"/>
              <a:pPr/>
              <a:t>5/16/2017</a:t>
            </a:fld>
            <a:endParaRPr lang="en-JM"/>
          </a:p>
        </p:txBody>
      </p:sp>
      <p:sp>
        <p:nvSpPr>
          <p:cNvPr id="5" name="Footer Placeholder 4"/>
          <p:cNvSpPr>
            <a:spLocks noGrp="1"/>
          </p:cNvSpPr>
          <p:nvPr>
            <p:ph type="ftr" sz="quarter" idx="11"/>
          </p:nvPr>
        </p:nvSpPr>
        <p:spPr>
          <a:xfrm>
            <a:off x="2640597" y="6377459"/>
            <a:ext cx="3836404" cy="365125"/>
          </a:xfrm>
        </p:spPr>
        <p:txBody>
          <a:bodyPr/>
          <a:lstStyle/>
          <a:p>
            <a:endParaRPr lang="en-JM"/>
          </a:p>
        </p:txBody>
      </p:sp>
      <p:sp>
        <p:nvSpPr>
          <p:cNvPr id="6" name="Slide Number Placeholder 5"/>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448F2C-9EAA-4376-AC45-A330C4D9F8A0}" type="datetimeFigureOut">
              <a:rPr lang="en-US" smtClean="0"/>
              <a:pPr/>
              <a:t>5/16/2017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448F2C-9EAA-4376-AC45-A330C4D9F8A0}" type="datetimeFigureOut">
              <a:rPr lang="en-US" smtClean="0"/>
              <a:pPr/>
              <a:t>5/16/2017</a:t>
            </a:fld>
            <a:endParaRPr lang="en-JM"/>
          </a:p>
        </p:txBody>
      </p:sp>
      <p:sp>
        <p:nvSpPr>
          <p:cNvPr id="5" name="Footer Placeholder 4"/>
          <p:cNvSpPr>
            <a:spLocks noGrp="1"/>
          </p:cNvSpPr>
          <p:nvPr>
            <p:ph type="ftr" sz="quarter" idx="11"/>
          </p:nvPr>
        </p:nvSpPr>
        <p:spPr/>
        <p:txBody>
          <a:bodyPr/>
          <a:lstStyle/>
          <a:p>
            <a:endParaRPr lang="en-JM"/>
          </a:p>
        </p:txBody>
      </p:sp>
      <p:sp>
        <p:nvSpPr>
          <p:cNvPr id="6" name="Slide Number Placeholder 5"/>
          <p:cNvSpPr>
            <a:spLocks noGrp="1"/>
          </p:cNvSpPr>
          <p:nvPr>
            <p:ph type="sldNum" sz="quarter" idx="12"/>
          </p:nvPr>
        </p:nvSpPr>
        <p:spPr/>
        <p:txBody>
          <a:bodyPr/>
          <a:lstStyle/>
          <a:p>
            <a:fld id="{D10D6669-FE0E-4A8C-8A93-5D130640EA2A}" type="slidenum">
              <a:rPr lang="en-JM" smtClean="0"/>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448F2C-9EAA-4376-AC45-A330C4D9F8A0}" type="datetimeFigureOut">
              <a:rPr lang="en-US" smtClean="0"/>
              <a:pPr/>
              <a:t>5/16/2017</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448F2C-9EAA-4376-AC45-A330C4D9F8A0}" type="datetimeFigureOut">
              <a:rPr lang="en-US" smtClean="0"/>
              <a:pPr/>
              <a:t>5/16/2017</a:t>
            </a:fld>
            <a:endParaRPr lang="en-JM"/>
          </a:p>
        </p:txBody>
      </p:sp>
      <p:sp>
        <p:nvSpPr>
          <p:cNvPr id="8" name="Footer Placeholder 7"/>
          <p:cNvSpPr>
            <a:spLocks noGrp="1"/>
          </p:cNvSpPr>
          <p:nvPr>
            <p:ph type="ftr" sz="quarter" idx="11"/>
          </p:nvPr>
        </p:nvSpPr>
        <p:spPr/>
        <p:txBody>
          <a:bodyPr/>
          <a:lstStyle/>
          <a:p>
            <a:endParaRPr lang="en-JM"/>
          </a:p>
        </p:txBody>
      </p:sp>
      <p:sp>
        <p:nvSpPr>
          <p:cNvPr id="9" name="Slide Number Placeholder 8"/>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448F2C-9EAA-4376-AC45-A330C4D9F8A0}" type="datetimeFigureOut">
              <a:rPr lang="en-US" smtClean="0"/>
              <a:pPr/>
              <a:t>5/16/2017</a:t>
            </a:fld>
            <a:endParaRPr lang="en-JM"/>
          </a:p>
        </p:txBody>
      </p:sp>
      <p:sp>
        <p:nvSpPr>
          <p:cNvPr id="4" name="Footer Placeholder 3"/>
          <p:cNvSpPr>
            <a:spLocks noGrp="1"/>
          </p:cNvSpPr>
          <p:nvPr>
            <p:ph type="ftr" sz="quarter" idx="11"/>
          </p:nvPr>
        </p:nvSpPr>
        <p:spPr/>
        <p:txBody>
          <a:bodyPr/>
          <a:lstStyle/>
          <a:p>
            <a:endParaRPr lang="en-JM"/>
          </a:p>
        </p:txBody>
      </p:sp>
      <p:sp>
        <p:nvSpPr>
          <p:cNvPr id="5" name="Slide Number Placeholder 4"/>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448F2C-9EAA-4376-AC45-A330C4D9F8A0}" type="datetimeFigureOut">
              <a:rPr lang="en-US" smtClean="0"/>
              <a:pPr/>
              <a:t>5/16/2017</a:t>
            </a:fld>
            <a:endParaRPr lang="en-JM"/>
          </a:p>
        </p:txBody>
      </p:sp>
      <p:sp>
        <p:nvSpPr>
          <p:cNvPr id="3" name="Footer Placeholder 2"/>
          <p:cNvSpPr>
            <a:spLocks noGrp="1"/>
          </p:cNvSpPr>
          <p:nvPr>
            <p:ph type="ftr" sz="quarter" idx="11"/>
          </p:nvPr>
        </p:nvSpPr>
        <p:spPr/>
        <p:txBody>
          <a:bodyPr/>
          <a:lstStyle/>
          <a:p>
            <a:endParaRPr lang="en-JM"/>
          </a:p>
        </p:txBody>
      </p:sp>
      <p:sp>
        <p:nvSpPr>
          <p:cNvPr id="4" name="Slide Number Placeholder 3"/>
          <p:cNvSpPr>
            <a:spLocks noGrp="1"/>
          </p:cNvSpPr>
          <p:nvPr>
            <p:ph type="sldNum" sz="quarter" idx="12"/>
          </p:nvPr>
        </p:nvSpPr>
        <p:spPr/>
        <p:txBody>
          <a:bodyPr/>
          <a:lstStyle/>
          <a:p>
            <a:fld id="{D10D6669-FE0E-4A8C-8A93-5D130640EA2A}" type="slidenum">
              <a:rPr lang="en-JM" smtClean="0"/>
              <a:pPr/>
              <a:t>‹#›</a:t>
            </a:fld>
            <a:endParaRPr lang="en-JM"/>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448F2C-9EAA-4376-AC45-A330C4D9F8A0}" type="datetimeFigureOut">
              <a:rPr lang="en-US" smtClean="0"/>
              <a:pPr/>
              <a:t>5/16/2017</a:t>
            </a:fld>
            <a:endParaRPr lang="en-JM"/>
          </a:p>
        </p:txBody>
      </p:sp>
      <p:sp>
        <p:nvSpPr>
          <p:cNvPr id="6" name="Footer Placeholder 5"/>
          <p:cNvSpPr>
            <a:spLocks noGrp="1"/>
          </p:cNvSpPr>
          <p:nvPr>
            <p:ph type="ftr" sz="quarter" idx="11"/>
          </p:nvPr>
        </p:nvSpPr>
        <p:spPr/>
        <p:txBody>
          <a:bodyPr/>
          <a:lstStyle/>
          <a:p>
            <a:endParaRPr lang="en-JM"/>
          </a:p>
        </p:txBody>
      </p:sp>
      <p:sp>
        <p:nvSpPr>
          <p:cNvPr id="7" name="Slide Number Placeholder 6"/>
          <p:cNvSpPr>
            <a:spLocks noGrp="1"/>
          </p:cNvSpPr>
          <p:nvPr>
            <p:ph type="sldNum" sz="quarter" idx="12"/>
          </p:nvPr>
        </p:nvSpPr>
        <p:spPr/>
        <p:txBody>
          <a:bodyPr/>
          <a:lstStyle/>
          <a:p>
            <a:fld id="{D10D6669-FE0E-4A8C-8A93-5D130640EA2A}" type="slidenum">
              <a:rPr lang="en-JM" smtClean="0"/>
              <a:pPr/>
              <a:t>‹#›</a:t>
            </a:fld>
            <a:endParaRPr lang="en-JM"/>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E448F2C-9EAA-4376-AC45-A330C4D9F8A0}" type="datetimeFigureOut">
              <a:rPr lang="en-US" smtClean="0"/>
              <a:pPr/>
              <a:t>5/16/2017</a:t>
            </a:fld>
            <a:endParaRPr lang="en-JM"/>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JM"/>
          </a:p>
        </p:txBody>
      </p:sp>
      <p:sp>
        <p:nvSpPr>
          <p:cNvPr id="7" name="Slide Number Placeholder 6"/>
          <p:cNvSpPr>
            <a:spLocks noGrp="1"/>
          </p:cNvSpPr>
          <p:nvPr>
            <p:ph type="sldNum" sz="quarter" idx="12"/>
          </p:nvPr>
        </p:nvSpPr>
        <p:spPr>
          <a:xfrm>
            <a:off x="8339328" y="1170432"/>
            <a:ext cx="733864" cy="201168"/>
          </a:xfrm>
        </p:spPr>
        <p:txBody>
          <a:bodyPr/>
          <a:lstStyle/>
          <a:p>
            <a:fld id="{D10D6669-FE0E-4A8C-8A93-5D130640EA2A}" type="slidenum">
              <a:rPr lang="en-JM" smtClean="0"/>
              <a:pPr/>
              <a:t>‹#›</a:t>
            </a:fld>
            <a:endParaRPr lang="en-JM"/>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E448F2C-9EAA-4376-AC45-A330C4D9F8A0}" type="datetimeFigureOut">
              <a:rPr lang="en-US" smtClean="0"/>
              <a:pPr/>
              <a:t>5/16/2017</a:t>
            </a:fld>
            <a:endParaRPr lang="en-JM"/>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JM"/>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10D6669-FE0E-4A8C-8A93-5D130640EA2A}" type="slidenum">
              <a:rPr lang="en-JM" smtClean="0"/>
              <a:pPr/>
              <a:t>‹#›</a:t>
            </a:fld>
            <a:endParaRPr lang="en-JM"/>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JM" b="1" dirty="0" smtClean="0"/>
              <a:t>The Organisation</a:t>
            </a:r>
            <a:endParaRPr lang="en-JM" b="1" dirty="0"/>
          </a:p>
        </p:txBody>
      </p:sp>
      <p:sp>
        <p:nvSpPr>
          <p:cNvPr id="3" name="Subtitle 2"/>
          <p:cNvSpPr>
            <a:spLocks noGrp="1"/>
          </p:cNvSpPr>
          <p:nvPr>
            <p:ph type="subTitle" idx="1"/>
          </p:nvPr>
        </p:nvSpPr>
        <p:spPr/>
        <p:txBody>
          <a:bodyPr/>
          <a:lstStyle/>
          <a:p>
            <a:r>
              <a:rPr lang="en-JM" dirty="0" smtClean="0"/>
              <a:t>Clyde Stewart</a:t>
            </a:r>
            <a:endParaRPr lang="en-JM"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i="1" dirty="0" smtClean="0"/>
              <a:t>Organisations are seen as characterised by social themes:</a:t>
            </a:r>
          </a:p>
          <a:p>
            <a:pPr lvl="2"/>
            <a:r>
              <a:rPr lang="en-JM" b="1" dirty="0" smtClean="0"/>
              <a:t>High degree of specialisation in jobs</a:t>
            </a:r>
          </a:p>
          <a:p>
            <a:pPr lvl="2"/>
            <a:r>
              <a:rPr lang="en-JM" b="1" dirty="0" smtClean="0"/>
              <a:t>Qualifications and training of personnel</a:t>
            </a:r>
          </a:p>
          <a:p>
            <a:pPr lvl="2"/>
            <a:r>
              <a:rPr lang="en-JM" b="1" dirty="0" smtClean="0"/>
              <a:t>Clear division of labour</a:t>
            </a:r>
          </a:p>
          <a:p>
            <a:pPr lvl="2"/>
            <a:r>
              <a:rPr lang="en-JM" b="1" dirty="0" smtClean="0"/>
              <a:t>Distinct  hierarchy of authority</a:t>
            </a:r>
          </a:p>
          <a:p>
            <a:pPr lvl="2"/>
            <a:r>
              <a:rPr lang="en-JM" b="1" dirty="0" smtClean="0"/>
              <a:t>Employees are motivated by economic reward.</a:t>
            </a:r>
          </a:p>
          <a:p>
            <a:pPr lvl="2"/>
            <a:endParaRPr lang="en-JM"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normAutofit/>
          </a:bodyPr>
          <a:lstStyle/>
          <a:p>
            <a:r>
              <a:rPr lang="en-JM" b="1" dirty="0" smtClean="0"/>
              <a:t>Concepts of Organisation</a:t>
            </a:r>
          </a:p>
          <a:p>
            <a:pPr lvl="1"/>
            <a:r>
              <a:rPr lang="en-JM" b="1" i="1" dirty="0" smtClean="0"/>
              <a:t>Change and Learning</a:t>
            </a:r>
            <a:r>
              <a:rPr lang="en-JM" b="1" dirty="0" smtClean="0"/>
              <a:t>: Organisations not only adopt to change but learn and stay ahead of change.</a:t>
            </a:r>
            <a:endParaRPr lang="en-JM"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a:bodyPr>
          <a:lstStyle/>
          <a:p>
            <a:r>
              <a:rPr lang="en-JM" b="1" dirty="0" smtClean="0"/>
              <a:t>Concepts of Organisation</a:t>
            </a:r>
          </a:p>
          <a:p>
            <a:pPr lvl="1"/>
            <a:r>
              <a:rPr lang="en-JM" b="1" dirty="0" smtClean="0"/>
              <a:t>Authority</a:t>
            </a:r>
            <a:r>
              <a:rPr lang="en-JM" dirty="0" smtClean="0"/>
              <a:t> - is a tool of management. It can be described as the right to commit resources (that is, to make decisions that commit an organisation’s resources), or the legal (legitimate) right to give orders (to tell someone to do or not do something). </a:t>
            </a:r>
            <a:endParaRPr lang="en-JM"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dirty="0" smtClean="0"/>
              <a:t>Authority</a:t>
            </a:r>
            <a:r>
              <a:rPr lang="en-JM" dirty="0" smtClean="0"/>
              <a:t> a. Authority is vested in a manager and is defined in the job description or job charter. Authority is with the position, not the person. 1. It is possible for two managers to occupy identical positions of formal authority, with the same degree of acceptance of this authority, and still not be identically effective. One manager may not possess the power to be as effective as the other</a:t>
            </a:r>
          </a:p>
          <a:p>
            <a:endParaRPr lang="en-JM"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dirty="0" smtClean="0"/>
              <a:t>Authority: There are three types of authority</a:t>
            </a:r>
            <a:r>
              <a:rPr lang="en-JM" dirty="0" smtClean="0"/>
              <a:t>: (</a:t>
            </a:r>
            <a:r>
              <a:rPr lang="en-JM" b="1" dirty="0" smtClean="0"/>
              <a:t>a)Line authority </a:t>
            </a:r>
            <a:r>
              <a:rPr lang="en-JM" dirty="0" smtClean="0"/>
              <a:t>is direct supervisory authority from superior to subordinate. Most employees are “related” to line authority. (b) </a:t>
            </a:r>
            <a:r>
              <a:rPr lang="en-JM" b="1" dirty="0" smtClean="0"/>
              <a:t>Staff authorit</a:t>
            </a:r>
            <a:r>
              <a:rPr lang="en-JM" dirty="0" smtClean="0"/>
              <a:t>y is the authority to serve in an advisory capacity.(c) </a:t>
            </a:r>
            <a:r>
              <a:rPr lang="en-JM" b="1" dirty="0" smtClean="0"/>
              <a:t>Functional authority </a:t>
            </a:r>
            <a:r>
              <a:rPr lang="en-JM" dirty="0" smtClean="0"/>
              <a:t>is authority delegated to an individual or department over specific activities undertaken by personnel in other departments. It is used in temporary, unique situations.</a:t>
            </a:r>
            <a:endParaRPr lang="en-JM"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a:bodyPr>
          <a:lstStyle/>
          <a:p>
            <a:r>
              <a:rPr lang="en-JM" b="1" dirty="0" smtClean="0"/>
              <a:t>Concepts of Organisation</a:t>
            </a:r>
          </a:p>
          <a:p>
            <a:pPr lvl="1"/>
            <a:r>
              <a:rPr lang="en-JM" b="1" dirty="0" smtClean="0"/>
              <a:t>Unity of Command (</a:t>
            </a:r>
            <a:r>
              <a:rPr lang="en-JM" dirty="0" smtClean="0"/>
              <a:t>1) Each and every employee should report to one and only one superior in an organisation. Very few exceptions should be allowed. (2) Two or more bosses for one employee violates this principle. (3) Violations of this principle tend to be inadvertent. (4) Frustration, ineffectiveness, inefficiency, and duplication of effort are products of “dual” or “multiple” command. </a:t>
            </a:r>
            <a:endParaRPr lang="en-JM"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dirty="0" smtClean="0"/>
              <a:t>Unity of Command</a:t>
            </a:r>
          </a:p>
          <a:p>
            <a:pPr lvl="2"/>
            <a:r>
              <a:rPr lang="en-JM" sz="2800" b="1" dirty="0" smtClean="0"/>
              <a:t>A single supervisor should be designated who will be ultimately obeyed under all circumstances and especially in the case  of conflicting orders.</a:t>
            </a:r>
          </a:p>
          <a:p>
            <a:endParaRPr lang="en-JM"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2"/>
            <a:r>
              <a:rPr lang="en-JM" sz="2800" b="1" dirty="0" smtClean="0"/>
              <a:t>Powe</a:t>
            </a:r>
            <a:r>
              <a:rPr lang="en-JM" sz="2800" dirty="0" smtClean="0"/>
              <a:t>r: Power is the ability to exert influence in the organisation. Authority </a:t>
            </a:r>
            <a:r>
              <a:rPr lang="en-JM" sz="2800" i="1" dirty="0" smtClean="0"/>
              <a:t>is positional</a:t>
            </a:r>
            <a:r>
              <a:rPr lang="en-JM" sz="2800" dirty="0" smtClean="0"/>
              <a:t>— it will be there when the incumbent leaves. Power is </a:t>
            </a:r>
            <a:r>
              <a:rPr lang="en-JM" sz="2800" i="1" dirty="0" smtClean="0"/>
              <a:t>persona</a:t>
            </a:r>
            <a:r>
              <a:rPr lang="en-JM" sz="2800" dirty="0" smtClean="0"/>
              <a:t>l—it exists because of the person. 2. The sources of power include (1) legitimate or position power, (2) coercive power (punish), (3) reward power</a:t>
            </a:r>
            <a:endParaRPr lang="en-JM"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buNone/>
            </a:pPr>
            <a:r>
              <a:rPr lang="en-JM" b="1" dirty="0" smtClean="0"/>
              <a:t>	(4) referent power</a:t>
            </a:r>
            <a:r>
              <a:rPr lang="en-JM" dirty="0" smtClean="0"/>
              <a:t> refers to the ability of a leader to influence a follower because of the follower's loyalty, respect, friendship, admiration, affection, or a desire to gain approval (5) expert power</a:t>
            </a:r>
            <a:endParaRPr lang="en-JM"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a:bodyPr>
          <a:lstStyle/>
          <a:p>
            <a:r>
              <a:rPr lang="en-JM" b="1" dirty="0" smtClean="0"/>
              <a:t>Concepts of Organisation</a:t>
            </a:r>
          </a:p>
          <a:p>
            <a:pPr lvl="2"/>
            <a:r>
              <a:rPr lang="en-JM" b="1" dirty="0" smtClean="0"/>
              <a:t>Delegation</a:t>
            </a:r>
            <a:r>
              <a:rPr lang="en-JM" dirty="0" smtClean="0"/>
              <a:t> 1. The downward transfer of formal authority is delegation. 2. Work is accomplished through delegation. 3. Fear of delegation inhibits success and timeliness of accomplishment. 4. Delegation is a concept describing the “passing” of formal authority to another person. </a:t>
            </a:r>
            <a:endParaRPr lang="en-JM"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Objectives of the Presentation</a:t>
            </a:r>
          </a:p>
          <a:p>
            <a:pPr lvl="1"/>
            <a:r>
              <a:rPr lang="en-JM" b="1" dirty="0" smtClean="0"/>
              <a:t>At the end of the presentation participants should be able to</a:t>
            </a:r>
          </a:p>
          <a:p>
            <a:pPr lvl="2"/>
            <a:r>
              <a:rPr lang="en-JM" b="1" dirty="0" smtClean="0"/>
              <a:t>Define the term organisation</a:t>
            </a:r>
          </a:p>
          <a:p>
            <a:pPr lvl="2"/>
            <a:r>
              <a:rPr lang="en-JM" b="1" dirty="0" smtClean="0"/>
              <a:t>Discuss  various concepts of organisation</a:t>
            </a:r>
          </a:p>
          <a:p>
            <a:pPr lvl="2"/>
            <a:r>
              <a:rPr lang="en-JM" b="1" dirty="0" smtClean="0"/>
              <a:t>Identify the elements of vision and mission</a:t>
            </a:r>
          </a:p>
          <a:p>
            <a:pPr lvl="2"/>
            <a:r>
              <a:rPr lang="en-JM" b="1" dirty="0" smtClean="0"/>
              <a:t>Discuss the delegation process.</a:t>
            </a:r>
            <a:endParaRPr lang="en-JM"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a:bodyPr>
          <a:lstStyle/>
          <a:p>
            <a:r>
              <a:rPr lang="en-JM" b="1" dirty="0" smtClean="0"/>
              <a:t>Concepts of Organisation</a:t>
            </a:r>
          </a:p>
          <a:p>
            <a:pPr lvl="1"/>
            <a:r>
              <a:rPr lang="en-JM" b="1" dirty="0" smtClean="0"/>
              <a:t>Delegation</a:t>
            </a:r>
            <a:r>
              <a:rPr lang="en-JM" dirty="0" smtClean="0"/>
              <a:t>: When managers choose to delegate, a sequence of events is created. The process of delegation includes: a. </a:t>
            </a:r>
            <a:r>
              <a:rPr lang="en-JM" i="1" dirty="0" smtClean="0"/>
              <a:t>Assignment of tasks—specific </a:t>
            </a:r>
            <a:r>
              <a:rPr lang="en-JM" dirty="0" smtClean="0"/>
              <a:t>tasks or duties that are to be undertaken are identified by the manager for assignment to the subordinate. b. </a:t>
            </a:r>
            <a:r>
              <a:rPr lang="en-JM" i="1" dirty="0" smtClean="0"/>
              <a:t>Delegation of authority—the </a:t>
            </a:r>
            <a:r>
              <a:rPr lang="en-JM" dirty="0" smtClean="0"/>
              <a:t>authority necessary to complete the assigned tasks is delegated by the manager for assignment to the subordinate. </a:t>
            </a:r>
            <a:endParaRPr lang="en-JM"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dirty="0" smtClean="0"/>
              <a:t>Delegation: </a:t>
            </a:r>
            <a:r>
              <a:rPr lang="en-JM" dirty="0" smtClean="0"/>
              <a:t>c. </a:t>
            </a:r>
            <a:r>
              <a:rPr lang="en-JM" i="1" dirty="0" smtClean="0"/>
              <a:t>Acceptance of responsibility—</a:t>
            </a:r>
            <a:r>
              <a:rPr lang="en-JM" dirty="0" smtClean="0"/>
              <a:t>responsibility</a:t>
            </a:r>
            <a:r>
              <a:rPr lang="en-JM" i="1" dirty="0" smtClean="0"/>
              <a:t> </a:t>
            </a:r>
            <a:r>
              <a:rPr lang="en-JM" dirty="0" smtClean="0"/>
              <a:t>is the obligation to carry out one’s assigned duties to the best of one’s ability. Responsibility is not delegated by a manager to an employee, but the employee becomes obligated when the assignment is accepted.</a:t>
            </a:r>
            <a:endParaRPr lang="en-JM"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fontScale="92500" lnSpcReduction="10000"/>
          </a:bodyPr>
          <a:lstStyle/>
          <a:p>
            <a:r>
              <a:rPr lang="en-JM" b="1" dirty="0" smtClean="0"/>
              <a:t>Concepts of Organisation</a:t>
            </a:r>
          </a:p>
          <a:p>
            <a:pPr lvl="1"/>
            <a:r>
              <a:rPr lang="en-JM" b="1" dirty="0" smtClean="0"/>
              <a:t>Delegation: </a:t>
            </a:r>
            <a:r>
              <a:rPr lang="en-JM" dirty="0" smtClean="0"/>
              <a:t>d. </a:t>
            </a:r>
            <a:r>
              <a:rPr lang="en-JM" i="1" dirty="0" smtClean="0"/>
              <a:t>Creation of accountability—</a:t>
            </a:r>
            <a:r>
              <a:rPr lang="en-JM" dirty="0" smtClean="0"/>
              <a:t>accountability</a:t>
            </a:r>
            <a:r>
              <a:rPr lang="en-JM" i="1" dirty="0" smtClean="0"/>
              <a:t> </a:t>
            </a:r>
            <a:r>
              <a:rPr lang="en-JM" dirty="0" smtClean="0"/>
              <a:t>is having to answer to someone for your actions. It means taking the credit or the blame. When the subordinate accepts the assignment and the authority, he or she will be held accountable or answerable for actions taken. e. By delegating, </a:t>
            </a:r>
            <a:r>
              <a:rPr lang="en-JM" i="1" dirty="0" smtClean="0"/>
              <a:t>managers parcel out decision-making authority and specific tasks to appropriate individuals</a:t>
            </a:r>
            <a:r>
              <a:rPr lang="en-JM" dirty="0" smtClean="0"/>
              <a:t>. To be effective authority should be delegated to the level best suited to making the decisions.</a:t>
            </a:r>
            <a:endParaRPr lang="en-JM"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lnSpcReduction="10000"/>
          </a:bodyPr>
          <a:lstStyle/>
          <a:p>
            <a:r>
              <a:rPr lang="en-JM" b="1" dirty="0" smtClean="0"/>
              <a:t>Concepts of Organisation</a:t>
            </a:r>
          </a:p>
          <a:p>
            <a:pPr lvl="1"/>
            <a:r>
              <a:rPr lang="en-JM" b="1" dirty="0" smtClean="0"/>
              <a:t>Span of </a:t>
            </a:r>
            <a:r>
              <a:rPr lang="en-JM" b="1" dirty="0" smtClean="0"/>
              <a:t>Control</a:t>
            </a:r>
            <a:r>
              <a:rPr lang="en-JM" dirty="0" smtClean="0"/>
              <a:t>: The number of employees under the supervisor’s supervision.</a:t>
            </a:r>
            <a:endParaRPr lang="en-JM" dirty="0" smtClean="0"/>
          </a:p>
          <a:p>
            <a:pPr lvl="1"/>
            <a:r>
              <a:rPr lang="en-JM" b="1" dirty="0" smtClean="0"/>
              <a:t>Informal </a:t>
            </a:r>
            <a:r>
              <a:rPr lang="en-JM" b="1" dirty="0" smtClean="0"/>
              <a:t>Organisation</a:t>
            </a:r>
            <a:r>
              <a:rPr lang="en-JM" dirty="0" smtClean="0"/>
              <a:t>: </a:t>
            </a:r>
          </a:p>
          <a:p>
            <a:pPr lvl="2"/>
            <a:r>
              <a:rPr lang="en-JM" dirty="0" smtClean="0"/>
              <a:t>This is the organisation that is operating outside of the formal structure. It has a leader who influences others and spreads any information that comes to it. It tends to be loyal hence the leader can influence his/her followers to impact information spread, work output and so many other things. Th</a:t>
            </a:r>
            <a:r>
              <a:rPr lang="en-JM" dirty="0" smtClean="0"/>
              <a:t>e mgt. Of the formal organisation should be aware that the informal exist and be able to manage its influence.</a:t>
            </a:r>
            <a:endParaRPr lang="en-JM"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lstStyle/>
          <a:p>
            <a:r>
              <a:rPr lang="en-JM" b="1" dirty="0" smtClean="0"/>
              <a:t>What is a Vision Statement?</a:t>
            </a:r>
          </a:p>
          <a:p>
            <a:pPr lvl="1"/>
            <a:r>
              <a:rPr lang="en-JM" dirty="0" smtClean="0"/>
              <a:t>A vision enables an organisation to move forward with clarity. It links the business' specific objectives and targets with the core values that govern how the business will operate in order to meet those targets.</a:t>
            </a:r>
            <a:br>
              <a:rPr lang="en-JM" dirty="0" smtClean="0"/>
            </a:br>
            <a:endParaRPr lang="en-JM" dirty="0" smtClean="0"/>
          </a:p>
          <a:p>
            <a:pPr>
              <a:buNone/>
            </a:pPr>
            <a:endParaRPr lang="en-JM"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lstStyle/>
          <a:p>
            <a:r>
              <a:rPr lang="en-JM" b="1" dirty="0" smtClean="0"/>
              <a:t>What is a Vision Statement?</a:t>
            </a:r>
          </a:p>
          <a:p>
            <a:pPr lvl="1"/>
            <a:r>
              <a:rPr lang="en-JM" dirty="0" smtClean="0"/>
              <a:t>Defines the optimal desired future state - the mental picture - of what an organization wants to achieve over time;</a:t>
            </a:r>
          </a:p>
          <a:p>
            <a:pPr lvl="1"/>
            <a:r>
              <a:rPr lang="en-JM" dirty="0" smtClean="0"/>
              <a:t>Provides guidance and inspiration as to what an organization is focused on achieving in five, ten, or more years;</a:t>
            </a:r>
          </a:p>
          <a:p>
            <a:pPr>
              <a:buNone/>
            </a:pPr>
            <a:endParaRPr lang="en-JM" dirty="0" smtClean="0"/>
          </a:p>
          <a:p>
            <a:endParaRPr lang="en-JM"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lstStyle/>
          <a:p>
            <a:r>
              <a:rPr lang="en-JM" b="1" dirty="0" smtClean="0"/>
              <a:t>What is a Vision Statement?</a:t>
            </a:r>
          </a:p>
          <a:p>
            <a:pPr lvl="1"/>
            <a:r>
              <a:rPr lang="en-JM" dirty="0" smtClean="0"/>
              <a:t>Functions as the "north star" - it is what all employees understand their work every day ultimately contributes towards accomplishing over the long term; and,</a:t>
            </a:r>
          </a:p>
          <a:p>
            <a:pPr lvl="1"/>
            <a:r>
              <a:rPr lang="en-JM" dirty="0" smtClean="0"/>
              <a:t>Is written succinctly in an inspirational manner that makes it easy for all employees to repeat it at any given time.</a:t>
            </a:r>
          </a:p>
          <a:p>
            <a:endParaRPr lang="en-JM"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fontScale="92500" lnSpcReduction="10000"/>
          </a:bodyPr>
          <a:lstStyle/>
          <a:p>
            <a:r>
              <a:rPr lang="en-JM" b="1" dirty="0" smtClean="0"/>
              <a:t>What is a Mission Statement?</a:t>
            </a:r>
            <a:endParaRPr lang="en-JM" dirty="0" smtClean="0"/>
          </a:p>
          <a:p>
            <a:pPr lvl="1"/>
            <a:r>
              <a:rPr lang="en-JM" sz="3000" dirty="0" smtClean="0"/>
              <a:t>A Mission statement: </a:t>
            </a:r>
            <a:r>
              <a:rPr lang="en-JM" sz="3000" i="1" dirty="0" smtClean="0"/>
              <a:t>Defines the present state or purpose of an organisation; answers three questions about why an organisation exists –</a:t>
            </a:r>
          </a:p>
          <a:p>
            <a:pPr lvl="2"/>
            <a:r>
              <a:rPr lang="en-JM" b="1" dirty="0" smtClean="0"/>
              <a:t>WHAT it does;</a:t>
            </a:r>
            <a:r>
              <a:rPr lang="en-JM" dirty="0" smtClean="0"/>
              <a:t/>
            </a:r>
            <a:br>
              <a:rPr lang="en-JM" dirty="0" smtClean="0"/>
            </a:br>
            <a:r>
              <a:rPr lang="en-JM" b="1" dirty="0" smtClean="0"/>
              <a:t>WHO it does it for; and</a:t>
            </a:r>
            <a:r>
              <a:rPr lang="en-JM" dirty="0" smtClean="0"/>
              <a:t/>
            </a:r>
            <a:br>
              <a:rPr lang="en-JM" dirty="0" smtClean="0"/>
            </a:br>
            <a:r>
              <a:rPr lang="en-JM" b="1" dirty="0" smtClean="0"/>
              <a:t>HOW it does what it does.</a:t>
            </a:r>
          </a:p>
          <a:p>
            <a:pPr lvl="2"/>
            <a:r>
              <a:rPr lang="en-JM" sz="2600" b="1" i="1" dirty="0" smtClean="0"/>
              <a:t>EXAMPLE </a:t>
            </a:r>
            <a:r>
              <a:rPr lang="en-JM" sz="2600" b="1" i="1" dirty="0" err="1" smtClean="0"/>
              <a:t>pf</a:t>
            </a:r>
            <a:r>
              <a:rPr lang="en-JM" sz="2600" b="1" i="1" dirty="0" smtClean="0"/>
              <a:t> Mission statement for an Insurance Co:</a:t>
            </a:r>
            <a:r>
              <a:rPr lang="en-JM" sz="2600" i="1" dirty="0" smtClean="0"/>
              <a:t> </a:t>
            </a:r>
            <a:r>
              <a:rPr lang="en-JM" sz="2600" dirty="0" smtClean="0"/>
              <a:t>"</a:t>
            </a:r>
            <a:r>
              <a:rPr lang="en-JM" sz="2600" b="1" dirty="0" smtClean="0"/>
              <a:t>To provide our policy holders with as near perfect protection, as near perfect service as is humanly possible and to do so at the lowest possible cost </a:t>
            </a:r>
            <a:r>
              <a:rPr lang="en-JM" sz="2600" dirty="0" smtClean="0"/>
              <a:t/>
            </a:r>
            <a:br>
              <a:rPr lang="en-JM" sz="2600" dirty="0" smtClean="0"/>
            </a:br>
            <a:endParaRPr lang="en-JM" sz="2600" dirty="0" smtClean="0"/>
          </a:p>
          <a:p>
            <a:pPr>
              <a:buNone/>
            </a:pPr>
            <a:endParaRPr lang="en-JM"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lnSpcReduction="10000"/>
          </a:bodyPr>
          <a:lstStyle/>
          <a:p>
            <a:r>
              <a:rPr lang="en-JM" b="1" dirty="0" smtClean="0"/>
              <a:t>Definition of Organisation</a:t>
            </a:r>
          </a:p>
          <a:p>
            <a:pPr lvl="1"/>
            <a:r>
              <a:rPr lang="en-JM" dirty="0"/>
              <a:t>Basically, an </a:t>
            </a:r>
            <a:r>
              <a:rPr lang="en-JM" dirty="0" smtClean="0"/>
              <a:t>organisation </a:t>
            </a:r>
            <a:r>
              <a:rPr lang="en-JM" dirty="0"/>
              <a:t>in its simplest </a:t>
            </a:r>
            <a:r>
              <a:rPr lang="en-JM" dirty="0" smtClean="0"/>
              <a:t>form </a:t>
            </a:r>
            <a:r>
              <a:rPr lang="en-JM" dirty="0"/>
              <a:t>is </a:t>
            </a:r>
            <a:r>
              <a:rPr lang="en-JM" dirty="0" smtClean="0"/>
              <a:t> </a:t>
            </a:r>
            <a:r>
              <a:rPr lang="en-JM" dirty="0"/>
              <a:t>group of people intentionally </a:t>
            </a:r>
            <a:r>
              <a:rPr lang="en-JM" dirty="0" smtClean="0"/>
              <a:t>organised </a:t>
            </a:r>
            <a:r>
              <a:rPr lang="en-JM" dirty="0"/>
              <a:t>to accomplish an overall, common goal or set of goals. </a:t>
            </a:r>
            <a:endParaRPr lang="en-JM" dirty="0" smtClean="0"/>
          </a:p>
          <a:p>
            <a:pPr lvl="1"/>
            <a:r>
              <a:rPr lang="en-JM" dirty="0" smtClean="0"/>
              <a:t>A</a:t>
            </a:r>
            <a:r>
              <a:rPr lang="en-JM" dirty="0"/>
              <a:t> social units or human groupings deliberately established for the accomplishment of specific objectives. • An </a:t>
            </a:r>
            <a:r>
              <a:rPr lang="en-JM" dirty="0" smtClean="0"/>
              <a:t>organisation </a:t>
            </a:r>
            <a:r>
              <a:rPr lang="en-JM" dirty="0"/>
              <a:t>is thus the result of the grouping of work and the allocation of duties, responsibilities and authority to achieve specific goals.</a:t>
            </a:r>
            <a:endParaRPr lang="en-JM"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b="1" dirty="0" smtClean="0"/>
              <a:t>The Organisation</a:t>
            </a:r>
            <a:endParaRPr lang="en-JM" dirty="0"/>
          </a:p>
        </p:txBody>
      </p:sp>
      <p:sp>
        <p:nvSpPr>
          <p:cNvPr id="3" name="Content Placeholder 2"/>
          <p:cNvSpPr>
            <a:spLocks noGrp="1"/>
          </p:cNvSpPr>
          <p:nvPr>
            <p:ph idx="1"/>
          </p:nvPr>
        </p:nvSpPr>
        <p:spPr/>
        <p:txBody>
          <a:bodyPr>
            <a:normAutofit fontScale="85000" lnSpcReduction="10000"/>
          </a:bodyPr>
          <a:lstStyle/>
          <a:p>
            <a:r>
              <a:rPr lang="en-JM" sz="3800" b="1" dirty="0" smtClean="0"/>
              <a:t>Definition  of Organisation</a:t>
            </a:r>
          </a:p>
          <a:p>
            <a:pPr lvl="1"/>
            <a:r>
              <a:rPr lang="en-JM" sz="3000" dirty="0"/>
              <a:t>A social unit of people that is structured and managed to meet a need or to pursue collective goals. All </a:t>
            </a:r>
            <a:r>
              <a:rPr lang="en-JM" sz="3000" dirty="0" smtClean="0"/>
              <a:t>organisations </a:t>
            </a:r>
            <a:r>
              <a:rPr lang="en-JM" sz="3000" dirty="0"/>
              <a:t>have a management structure that determines relationships between the different activities and the members, and subdivides and assigns roles, responsibilities, and authority to carry out different tasks. </a:t>
            </a:r>
            <a:r>
              <a:rPr lang="en-JM" sz="3000" dirty="0" smtClean="0"/>
              <a:t>Organisations </a:t>
            </a:r>
            <a:r>
              <a:rPr lang="en-JM" sz="3000" dirty="0"/>
              <a:t>are open systems--they affect and are affected by their environment.</a:t>
            </a:r>
            <a:r>
              <a:rPr lang="en-JM" sz="3000" dirty="0" smtClean="0"/>
              <a:t/>
            </a:r>
            <a:br>
              <a:rPr lang="en-JM" sz="3000" dirty="0" smtClean="0"/>
            </a:br>
            <a:r>
              <a:rPr lang="en-JM" sz="3000" dirty="0" smtClean="0"/>
              <a:t/>
            </a:r>
            <a:br>
              <a:rPr lang="en-JM" sz="3000" dirty="0" smtClean="0"/>
            </a:br>
            <a:r>
              <a:rPr lang="en-JM" sz="3000" dirty="0" smtClean="0"/>
              <a:t/>
            </a:r>
            <a:br>
              <a:rPr lang="en-JM" sz="3000" dirty="0" smtClean="0"/>
            </a:br>
            <a:endParaRPr lang="en-JM" sz="3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normAutofit fontScale="92500" lnSpcReduction="20000"/>
          </a:bodyPr>
          <a:lstStyle/>
          <a:p>
            <a:r>
              <a:rPr lang="en-JM" sz="3500" b="1" dirty="0" smtClean="0"/>
              <a:t>What is a Concept?</a:t>
            </a:r>
          </a:p>
          <a:p>
            <a:pPr lvl="1"/>
            <a:r>
              <a:rPr lang="en-JM" sz="3500" dirty="0" smtClean="0"/>
              <a:t>A general idea or understan</a:t>
            </a:r>
            <a:r>
              <a:rPr lang="en-JM" dirty="0" smtClean="0"/>
              <a:t>ding of </a:t>
            </a:r>
            <a:r>
              <a:rPr lang="en-JM" u="sng" dirty="0" smtClean="0"/>
              <a:t>something</a:t>
            </a:r>
          </a:p>
          <a:p>
            <a:pPr lvl="1"/>
            <a:r>
              <a:rPr lang="en-JM" dirty="0" smtClean="0"/>
              <a:t>A general notion or idea; conception</a:t>
            </a:r>
          </a:p>
          <a:p>
            <a:pPr lvl="1"/>
            <a:r>
              <a:rPr lang="en-JM" dirty="0" smtClean="0"/>
              <a:t>An idea of how something is, or how something should be done</a:t>
            </a:r>
          </a:p>
          <a:p>
            <a:endParaRPr lang="en-JM" b="1" dirty="0" smtClean="0"/>
          </a:p>
          <a:p>
            <a:r>
              <a:rPr lang="en-JM" b="1" dirty="0" smtClean="0"/>
              <a:t>What are concepts of Organisation?</a:t>
            </a:r>
          </a:p>
          <a:p>
            <a:pPr lvl="1"/>
            <a:r>
              <a:rPr lang="en-JM" dirty="0" smtClean="0"/>
              <a:t>The term ‘organisation’ is used in four different senses: </a:t>
            </a:r>
            <a:r>
              <a:rPr lang="en-JM" i="1" dirty="0" smtClean="0"/>
              <a:t>as a process, as a structure of relationship, as a group of persons and as a system,</a:t>
            </a:r>
            <a:r>
              <a:rPr lang="en-JM" dirty="0" smtClean="0"/>
              <a:t> as given below:</a:t>
            </a:r>
            <a:endParaRPr lang="en-JM" b="1" dirty="0" smtClean="0"/>
          </a:p>
          <a:p>
            <a:pPr lvl="1">
              <a:buNone/>
            </a:pPr>
            <a:r>
              <a:rPr lang="en-JM" dirty="0" smtClean="0"/>
              <a:t/>
            </a:r>
            <a:br>
              <a:rPr lang="en-JM" dirty="0" smtClean="0"/>
            </a:br>
            <a:endParaRPr lang="en-JM" dirty="0" smtClean="0"/>
          </a:p>
          <a:p>
            <a:pPr lvl="1"/>
            <a:endParaRPr lang="en-JM"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normAutofit lnSpcReduction="10000"/>
          </a:bodyPr>
          <a:lstStyle/>
          <a:p>
            <a:r>
              <a:rPr lang="en-JM" b="1" dirty="0" smtClean="0"/>
              <a:t>Concepts of Organisation</a:t>
            </a:r>
          </a:p>
          <a:p>
            <a:pPr lvl="1"/>
            <a:r>
              <a:rPr lang="en-JM" b="1" dirty="0" smtClean="0"/>
              <a:t>Organisation as a Process:</a:t>
            </a:r>
            <a:r>
              <a:rPr lang="en-JM" dirty="0" smtClean="0"/>
              <a:t> In this first sense, organisation is treated as a dynamic process and a managerial activity which is essential for planning the utilisation of company’s resources, plant an equipment materials, money and people to accomplish the various objectives.</a:t>
            </a:r>
          </a:p>
          <a:p>
            <a:pPr lvl="1"/>
            <a:r>
              <a:rPr lang="en-JM" b="1" dirty="0" smtClean="0"/>
              <a:t>Organisation as a Framework of Relationship: </a:t>
            </a:r>
            <a:r>
              <a:rPr lang="en-JM" dirty="0" smtClean="0"/>
              <a:t>In the second sense organisation refers to the structure of relationships and among position jobs which is created to release certain objectives.</a:t>
            </a:r>
          </a:p>
          <a:p>
            <a:pPr lvl="1"/>
            <a:endParaRPr lang="en-JM" b="1" dirty="0" smtClean="0"/>
          </a:p>
          <a:p>
            <a:pPr lvl="1"/>
            <a:endParaRPr lang="en-JM" b="1" dirty="0" smtClean="0"/>
          </a:p>
          <a:p>
            <a:pPr lvl="1"/>
            <a:endParaRPr lang="en-JM" b="1" dirty="0" smtClean="0"/>
          </a:p>
          <a:p>
            <a:endParaRPr lang="en-JM"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normAutofit lnSpcReduction="10000"/>
          </a:bodyPr>
          <a:lstStyle/>
          <a:p>
            <a:r>
              <a:rPr lang="en-JM" b="1" dirty="0" smtClean="0"/>
              <a:t>Concepts of Organisation</a:t>
            </a:r>
          </a:p>
          <a:p>
            <a:pPr lvl="1"/>
            <a:r>
              <a:rPr lang="en-JM" b="1" dirty="0" smtClean="0"/>
              <a:t>Organisation as a Group of persons: </a:t>
            </a:r>
            <a:r>
              <a:rPr lang="en-JM" dirty="0" smtClean="0"/>
              <a:t>In the third sense, organisation is very often viewed as a group of persons contributing their efforts towards certain goals. Organisation begins when people combine their efforts for some common purpose. It is a universal truth that an individual is unable ability and resources. Barnard has defined ‘Organisation’ as an identifiable group of people contributing their efforts towards the attainment of goals.</a:t>
            </a:r>
            <a:endParaRPr lang="en-JM" b="1" dirty="0" smtClean="0"/>
          </a:p>
          <a:p>
            <a:endParaRPr lang="en-JM"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dirty="0" smtClean="0"/>
              <a:t>Organisation as a System: </a:t>
            </a:r>
            <a:r>
              <a:rPr lang="en-JM" dirty="0" smtClean="0"/>
              <a:t>In the fourth sense, the organisation is viewed as system. System concepts recognise that organisations are made up of components each of which has unique properties, capabilities and mutual relationship. The constituent element of a system are linked together in such complex ways that actions taken by one producer have far reaching effect on others.</a:t>
            </a:r>
            <a:endParaRPr lang="en-JM"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JM" dirty="0" smtClean="0"/>
              <a:t>The Organisation</a:t>
            </a:r>
            <a:endParaRPr lang="en-JM" dirty="0"/>
          </a:p>
        </p:txBody>
      </p:sp>
      <p:sp>
        <p:nvSpPr>
          <p:cNvPr id="3" name="Content Placeholder 2"/>
          <p:cNvSpPr>
            <a:spLocks noGrp="1"/>
          </p:cNvSpPr>
          <p:nvPr>
            <p:ph idx="1"/>
          </p:nvPr>
        </p:nvSpPr>
        <p:spPr/>
        <p:txBody>
          <a:bodyPr/>
          <a:lstStyle/>
          <a:p>
            <a:r>
              <a:rPr lang="en-JM" b="1" dirty="0" smtClean="0"/>
              <a:t>Concepts of Organisation</a:t>
            </a:r>
          </a:p>
          <a:p>
            <a:pPr lvl="1"/>
            <a:r>
              <a:rPr lang="en-JM" b="1" i="1" dirty="0" smtClean="0"/>
              <a:t>Open System</a:t>
            </a:r>
            <a:r>
              <a:rPr lang="en-JM" b="1" dirty="0" smtClean="0"/>
              <a:t>: Organisations are open systems which are influenced by the environment in which they exist. </a:t>
            </a:r>
          </a:p>
          <a:p>
            <a:pPr lvl="1"/>
            <a:endParaRPr lang="en-JM"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521</TotalTime>
  <Words>1233</Words>
  <Application>Microsoft Office PowerPoint</Application>
  <PresentationFormat>On-screen Show (4:3)</PresentationFormat>
  <Paragraphs>106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Module</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lpstr>The Organisation</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Organisation</dc:title>
  <dc:creator>clyde stewart</dc:creator>
  <cp:lastModifiedBy>Admin</cp:lastModifiedBy>
  <cp:revision>9</cp:revision>
  <dcterms:created xsi:type="dcterms:W3CDTF">2016-10-18T23:44:50Z</dcterms:created>
  <dcterms:modified xsi:type="dcterms:W3CDTF">2017-05-16T16:53:22Z</dcterms:modified>
</cp:coreProperties>
</file>